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Sarpanch Ultra-Bold" charset="1" panose="00000900000000000000"/>
      <p:regular r:id="rId14"/>
    </p:embeddedFont>
    <p:embeddedFont>
      <p:font typeface="Proxima Nova" charset="1" panose="02000506030000020004"/>
      <p:regular r:id="rId15"/>
    </p:embeddedFont>
    <p:embeddedFont>
      <p:font typeface="Sarpanch" charset="1" panose="00000500000000000000"/>
      <p:regular r:id="rId16"/>
    </p:embeddedFont>
    <p:embeddedFont>
      <p:font typeface="Proxima Nova Bold" charset="1" panose="0200050603000002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VAGvWuVCLzg.mp4" Type="http://schemas.openxmlformats.org/officeDocument/2006/relationships/video"/><Relationship Id="rId5" Target="../media/VAGvWuVCLzg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8.jpeg" Type="http://schemas.openxmlformats.org/officeDocument/2006/relationships/image"/><Relationship Id="rId4" Target="../media/VAGvWvDfc2s.mp4" Type="http://schemas.openxmlformats.org/officeDocument/2006/relationships/video"/><Relationship Id="rId5" Target="../media/VAGvWvDfc2s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9.jpeg" Type="http://schemas.openxmlformats.org/officeDocument/2006/relationships/image"/><Relationship Id="rId4" Target="../media/VAGvWrtJfyw.mp4" Type="http://schemas.openxmlformats.org/officeDocument/2006/relationships/video"/><Relationship Id="rId5" Target="../media/VAGvWrtJfyw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0.jpeg" Type="http://schemas.openxmlformats.org/officeDocument/2006/relationships/image"/><Relationship Id="rId4" Target="../media/VAGvWg45CH4.mp4" Type="http://schemas.openxmlformats.org/officeDocument/2006/relationships/video"/><Relationship Id="rId5" Target="../media/VAGvWg45CH4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22806" y="3269223"/>
            <a:ext cx="13442387" cy="294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2"/>
              </a:lnSpc>
            </a:pPr>
            <a:r>
              <a:rPr lang="en-US" b="true" sz="12387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ALGORITMOS GENÉTICOS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39333" y="8023680"/>
            <a:ext cx="920933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Angelo Ferro e Kaio Guilherme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34672" y="0"/>
            <a:ext cx="7624628" cy="10183142"/>
          </a:xfrm>
          <a:custGeom>
            <a:avLst/>
            <a:gdLst/>
            <a:ahLst/>
            <a:cxnLst/>
            <a:rect r="r" b="b" t="t" l="l"/>
            <a:pathLst>
              <a:path h="10183142" w="7624628">
                <a:moveTo>
                  <a:pt x="0" y="0"/>
                </a:moveTo>
                <a:lnTo>
                  <a:pt x="7624628" y="0"/>
                </a:lnTo>
                <a:lnTo>
                  <a:pt x="7624628" y="10183142"/>
                </a:lnTo>
                <a:lnTo>
                  <a:pt x="0" y="10183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19075"/>
            <a:ext cx="9634672" cy="5277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96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Conceitos Sobre Algoritmos Genéticos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30909" y="4084512"/>
            <a:ext cx="743241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2988" y="6025447"/>
            <a:ext cx="9011684" cy="4394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9"/>
              </a:lnSpc>
            </a:pPr>
            <a:r>
              <a:rPr lang="en-US" sz="39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POPULATION_SIZE = 20000;</a:t>
            </a:r>
          </a:p>
          <a:p>
            <a:pPr algn="l">
              <a:lnSpc>
                <a:spcPts val="7239"/>
              </a:lnSpc>
            </a:pPr>
            <a:r>
              <a:rPr lang="en-US" sz="39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GENERATIONS = 200;</a:t>
            </a:r>
          </a:p>
          <a:p>
            <a:pPr algn="l">
              <a:lnSpc>
                <a:spcPts val="7239"/>
              </a:lnSpc>
            </a:pPr>
            <a:r>
              <a:rPr lang="en-US" sz="39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BEST_PROP = 0.10;</a:t>
            </a:r>
          </a:p>
          <a:p>
            <a:pPr algn="l">
              <a:lnSpc>
                <a:spcPts val="7239"/>
              </a:lnSpc>
            </a:pPr>
            <a:r>
              <a:rPr lang="en-US" sz="39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MUTATION_PROB = 0.005;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995424" y="-79076"/>
            <a:ext cx="1024428" cy="86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1"/>
              </a:lnSpc>
              <a:spcBef>
                <a:spcPct val="0"/>
              </a:spcBef>
            </a:pPr>
            <a:r>
              <a:rPr lang="en-US" sz="5015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4" t="0" r="-3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40585"/>
            <a:ext cx="7354285" cy="10005830"/>
          </a:xfrm>
          <a:custGeom>
            <a:avLst/>
            <a:gdLst/>
            <a:ahLst/>
            <a:cxnLst/>
            <a:rect r="r" b="b" t="t" l="l"/>
            <a:pathLst>
              <a:path h="10005830" w="7354285">
                <a:moveTo>
                  <a:pt x="0" y="0"/>
                </a:moveTo>
                <a:lnTo>
                  <a:pt x="7354285" y="0"/>
                </a:lnTo>
                <a:lnTo>
                  <a:pt x="7354285" y="10005830"/>
                </a:lnTo>
                <a:lnTo>
                  <a:pt x="0" y="10005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714653"/>
            <a:ext cx="9144000" cy="397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96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Algoritmo Genético no Jogo SNAKE</a:t>
            </a:r>
          </a:p>
        </p:txBody>
      </p:sp>
      <p:sp>
        <p:nvSpPr>
          <p:cNvPr name="AutoShape 5" id="5"/>
          <p:cNvSpPr/>
          <p:nvPr/>
        </p:nvSpPr>
        <p:spPr>
          <a:xfrm>
            <a:off x="10114554" y="4469764"/>
            <a:ext cx="3563217" cy="0"/>
          </a:xfrm>
          <a:prstGeom prst="line">
            <a:avLst/>
          </a:prstGeom>
          <a:ln cap="flat" w="38100">
            <a:solidFill>
              <a:srgbClr val="38B6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957521" y="614227"/>
            <a:ext cx="0" cy="3543009"/>
          </a:xfrm>
          <a:prstGeom prst="line">
            <a:avLst/>
          </a:prstGeom>
          <a:ln cap="flat" w="38100">
            <a:solidFill>
              <a:srgbClr val="38B6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4209689" y="4445399"/>
            <a:ext cx="1018901" cy="0"/>
          </a:xfrm>
          <a:prstGeom prst="line">
            <a:avLst/>
          </a:prstGeom>
          <a:ln cap="flat" w="38100">
            <a:solidFill>
              <a:srgbClr val="38B6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3957521" y="4696555"/>
            <a:ext cx="0" cy="1018801"/>
          </a:xfrm>
          <a:prstGeom prst="line">
            <a:avLst/>
          </a:prstGeom>
          <a:ln cap="flat" w="38100">
            <a:solidFill>
              <a:srgbClr val="38B6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4044869" y="5177129"/>
            <a:ext cx="674270" cy="53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1"/>
              </a:lnSpc>
              <a:spcBef>
                <a:spcPct val="0"/>
              </a:spcBef>
            </a:pPr>
            <a:r>
              <a:rPr lang="en-US" sz="3172">
                <a:solidFill>
                  <a:srgbClr val="160F06"/>
                </a:solidFill>
                <a:latin typeface="Sarpanch"/>
                <a:ea typeface="Sarpanch"/>
                <a:cs typeface="Sarpanch"/>
                <a:sym typeface="Sarpanch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27871" y="4100086"/>
            <a:ext cx="674270" cy="53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1"/>
              </a:lnSpc>
              <a:spcBef>
                <a:spcPct val="0"/>
              </a:spcBef>
            </a:pPr>
            <a:r>
              <a:rPr lang="en-US" sz="3172">
                <a:solidFill>
                  <a:srgbClr val="160F06"/>
                </a:solidFill>
                <a:latin typeface="Sarpanch"/>
                <a:ea typeface="Sarpanch"/>
                <a:cs typeface="Sarpanch"/>
                <a:sym typeface="Sarpanch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44869" y="557077"/>
            <a:ext cx="674270" cy="53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1"/>
              </a:lnSpc>
              <a:spcBef>
                <a:spcPct val="0"/>
              </a:spcBef>
            </a:pPr>
            <a:r>
              <a:rPr lang="en-US" sz="3172">
                <a:solidFill>
                  <a:srgbClr val="160F06"/>
                </a:solidFill>
                <a:latin typeface="Sarpanch"/>
                <a:ea typeface="Sarpanch"/>
                <a:cs typeface="Sarpanch"/>
                <a:sym typeface="Sarpanch"/>
              </a:rPr>
              <a:t>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14554" y="4639405"/>
            <a:ext cx="674270" cy="53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1"/>
              </a:lnSpc>
              <a:spcBef>
                <a:spcPct val="0"/>
              </a:spcBef>
            </a:pPr>
            <a:r>
              <a:rPr lang="en-US" sz="3172">
                <a:solidFill>
                  <a:srgbClr val="160F06"/>
                </a:solidFill>
                <a:latin typeface="Sarpanch"/>
                <a:ea typeface="Sarpanch"/>
                <a:cs typeface="Sarpanch"/>
                <a:sym typeface="Sarpanch"/>
              </a:rPr>
              <a:t>7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14191716" y="4445399"/>
            <a:ext cx="527423" cy="5315"/>
          </a:xfrm>
          <a:prstGeom prst="line">
            <a:avLst/>
          </a:prstGeom>
          <a:ln cap="flat" w="95250">
            <a:solidFill>
              <a:srgbClr val="FF66C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4" id="14"/>
          <p:cNvSpPr txBox="true"/>
          <p:nvPr/>
        </p:nvSpPr>
        <p:spPr>
          <a:xfrm rot="0">
            <a:off x="16995424" y="-79076"/>
            <a:ext cx="1292576" cy="86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1"/>
              </a:lnSpc>
              <a:spcBef>
                <a:spcPct val="0"/>
              </a:spcBef>
            </a:pPr>
            <a:r>
              <a:rPr lang="en-US" sz="5015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2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3957521" y="4672781"/>
            <a:ext cx="0" cy="504851"/>
          </a:xfrm>
          <a:prstGeom prst="line">
            <a:avLst/>
          </a:prstGeom>
          <a:ln cap="flat" w="95250">
            <a:solidFill>
              <a:srgbClr val="FF66C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13957521" y="3676159"/>
            <a:ext cx="0" cy="515591"/>
          </a:xfrm>
          <a:prstGeom prst="line">
            <a:avLst/>
          </a:prstGeom>
          <a:ln cap="flat" w="95250">
            <a:solidFill>
              <a:srgbClr val="FF66C4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006173" y="1744655"/>
            <a:ext cx="12028648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1568" y="238125"/>
            <a:ext cx="17824865" cy="150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72"/>
              </a:lnSpc>
            </a:pPr>
            <a:r>
              <a:rPr lang="en-US" sz="1148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Experimento basico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470586"/>
            <a:ext cx="5814600" cy="4615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528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Tabuleiro 10x10, </a:t>
            </a:r>
          </a:p>
          <a:p>
            <a:pPr algn="l" marL="647702" indent="-323851" lvl="1">
              <a:lnSpc>
                <a:spcPts val="528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Agente inicia no centro</a:t>
            </a:r>
          </a:p>
          <a:p>
            <a:pPr algn="l" marL="647702" indent="-323851" lvl="1">
              <a:lnSpc>
                <a:spcPts val="528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Maçã gerada aleatoriamente </a:t>
            </a:r>
          </a:p>
          <a:p>
            <a:pPr algn="l" marL="647702" indent="-323851" lvl="1">
              <a:lnSpc>
                <a:spcPts val="528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Fim do jogo: </a:t>
            </a:r>
          </a:p>
          <a:p>
            <a:pPr algn="l" marL="1295403" indent="-431801" lvl="2">
              <a:lnSpc>
                <a:spcPts val="5280"/>
              </a:lnSpc>
              <a:buFont typeface="Arial"/>
              <a:buChar char="⚬"/>
            </a:pPr>
            <a:r>
              <a:rPr lang="en-US" b="true" sz="3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</a:t>
            </a:r>
            <a:r>
              <a:rPr lang="en-US" b="true" sz="3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olisão com borda</a:t>
            </a:r>
          </a:p>
          <a:p>
            <a:pPr algn="l" marL="1295403" indent="-431801" lvl="2">
              <a:lnSpc>
                <a:spcPts val="5280"/>
              </a:lnSpc>
              <a:buFont typeface="Arial"/>
              <a:buChar char="⚬"/>
            </a:pPr>
            <a:r>
              <a:rPr lang="en-US" b="true" sz="3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corpo </a:t>
            </a:r>
          </a:p>
          <a:p>
            <a:pPr algn="l" marL="1295403" indent="-431801" lvl="2">
              <a:lnSpc>
                <a:spcPts val="5280"/>
              </a:lnSpc>
              <a:buFont typeface="Arial"/>
              <a:buChar char="⚬"/>
            </a:pPr>
            <a:r>
              <a:rPr lang="en-US" b="true" sz="3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fim dos passos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95424" y="-79076"/>
            <a:ext cx="1292576" cy="86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1"/>
              </a:lnSpc>
              <a:spcBef>
                <a:spcPct val="0"/>
              </a:spcBef>
            </a:pPr>
            <a:r>
              <a:rPr lang="en-US" sz="5015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3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1568" y="238125"/>
            <a:ext cx="17824865" cy="150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72"/>
              </a:lnSpc>
            </a:pPr>
            <a:r>
              <a:rPr lang="en-US" sz="1148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Experimento 1 </a:t>
            </a:r>
          </a:p>
        </p:txBody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027784" y="1843705"/>
            <a:ext cx="12028648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3522020"/>
            <a:ext cx="6027784" cy="4446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593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Início com 100 passos</a:t>
            </a:r>
          </a:p>
          <a:p>
            <a:pPr algn="l" marL="647697" indent="-323848" lvl="1">
              <a:lnSpc>
                <a:spcPts val="593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+100 a cada maçã coletada</a:t>
            </a:r>
          </a:p>
          <a:p>
            <a:pPr algn="l" marL="647697" indent="-323848" lvl="1">
              <a:lnSpc>
                <a:spcPts val="593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−1 a cada movimento</a:t>
            </a:r>
          </a:p>
          <a:p>
            <a:pPr algn="l" marL="647697" indent="-323848" lvl="1">
              <a:lnSpc>
                <a:spcPts val="593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Estratégia induzida: </a:t>
            </a:r>
          </a:p>
          <a:p>
            <a:pPr algn="l" marL="1295394" indent="-431798" lvl="2">
              <a:lnSpc>
                <a:spcPts val="5939"/>
              </a:lnSpc>
              <a:buFont typeface="Arial"/>
              <a:buChar char="⚬"/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movimentação eficiente com foco em coleta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95424" y="-79076"/>
            <a:ext cx="1292576" cy="86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1"/>
              </a:lnSpc>
              <a:spcBef>
                <a:spcPct val="0"/>
              </a:spcBef>
            </a:pPr>
            <a:r>
              <a:rPr lang="en-US" sz="5015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4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054927" y="1877700"/>
            <a:ext cx="12028648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1568" y="238125"/>
            <a:ext cx="17824865" cy="150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72"/>
              </a:lnSpc>
            </a:pPr>
            <a:r>
              <a:rPr lang="en-US" sz="1148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Experimento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1568" y="4373754"/>
            <a:ext cx="5664894" cy="300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501" indent="-333251" lvl="1">
              <a:lnSpc>
                <a:spcPts val="6112"/>
              </a:lnSpc>
              <a:buFont typeface="Arial"/>
              <a:buChar char="•"/>
            </a:pPr>
            <a:r>
              <a:rPr lang="en-US" b="true" sz="3087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Entradas: sensores </a:t>
            </a:r>
          </a:p>
          <a:p>
            <a:pPr algn="l" marL="1333002" indent="-444334" lvl="2">
              <a:lnSpc>
                <a:spcPts val="6112"/>
              </a:lnSpc>
              <a:buFont typeface="Arial"/>
              <a:buChar char="⚬"/>
            </a:pPr>
            <a:r>
              <a:rPr lang="en-US" b="true" sz="3087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</a:t>
            </a:r>
            <a:r>
              <a:rPr lang="en-US" b="true" sz="3087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arede, </a:t>
            </a:r>
          </a:p>
          <a:p>
            <a:pPr algn="l" marL="1333002" indent="-444334" lvl="2">
              <a:lnSpc>
                <a:spcPts val="6112"/>
              </a:lnSpc>
              <a:buFont typeface="Arial"/>
              <a:buChar char="⚬"/>
            </a:pPr>
            <a:r>
              <a:rPr lang="en-US" b="true" sz="3087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</a:t>
            </a:r>
            <a:r>
              <a:rPr lang="en-US" b="true" sz="3087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auda, </a:t>
            </a:r>
          </a:p>
          <a:p>
            <a:pPr algn="l" marL="1333002" indent="-444334" lvl="2">
              <a:lnSpc>
                <a:spcPts val="6112"/>
              </a:lnSpc>
              <a:buFont typeface="Arial"/>
              <a:buChar char="⚬"/>
            </a:pPr>
            <a:r>
              <a:rPr lang="en-US" b="true" sz="3087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</a:t>
            </a:r>
            <a:r>
              <a:rPr lang="en-US" b="true" sz="3087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açã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95424" y="-79076"/>
            <a:ext cx="1292576" cy="86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1"/>
              </a:lnSpc>
              <a:spcBef>
                <a:spcPct val="0"/>
              </a:spcBef>
            </a:pPr>
            <a:r>
              <a:rPr lang="en-US" sz="5015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103681" y="1891850"/>
            <a:ext cx="12028648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1568" y="238125"/>
            <a:ext cx="17824865" cy="150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72"/>
              </a:lnSpc>
            </a:pPr>
            <a:r>
              <a:rPr lang="en-US" sz="1148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Experimento 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769545"/>
            <a:ext cx="5664894" cy="595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593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Tipo: Feed forward</a:t>
            </a:r>
          </a:p>
          <a:p>
            <a:pPr algn="l" marL="647698" indent="-323849" lvl="1">
              <a:lnSpc>
                <a:spcPts val="593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fitness = (maçãs coletadas × 100) − passos dados</a:t>
            </a:r>
          </a:p>
          <a:p>
            <a:pPr algn="l" marL="647698" indent="-323849" lvl="1">
              <a:lnSpc>
                <a:spcPts val="593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Recompensa por maçãs</a:t>
            </a:r>
          </a:p>
          <a:p>
            <a:pPr algn="l" marL="647698" indent="-323849" lvl="1">
              <a:lnSpc>
                <a:spcPts val="593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Penalização por movimentos excessivos</a:t>
            </a:r>
          </a:p>
          <a:p>
            <a:pPr algn="l" marL="647698" indent="-323849" lvl="1">
              <a:lnSpc>
                <a:spcPts val="593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Induz estratégias enxutas e eficazes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95424" y="-79076"/>
            <a:ext cx="1292576" cy="86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1"/>
              </a:lnSpc>
              <a:spcBef>
                <a:spcPct val="0"/>
              </a:spcBef>
            </a:pPr>
            <a:r>
              <a:rPr lang="en-US" sz="5015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6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35043" y="3148088"/>
            <a:ext cx="3238971" cy="3308265"/>
          </a:xfrm>
          <a:custGeom>
            <a:avLst/>
            <a:gdLst/>
            <a:ahLst/>
            <a:cxnLst/>
            <a:rect r="r" b="b" t="t" l="l"/>
            <a:pathLst>
              <a:path h="3308265" w="3238971">
                <a:moveTo>
                  <a:pt x="0" y="0"/>
                </a:moveTo>
                <a:lnTo>
                  <a:pt x="3238971" y="0"/>
                </a:lnTo>
                <a:lnTo>
                  <a:pt x="3238971" y="3308265"/>
                </a:lnTo>
                <a:lnTo>
                  <a:pt x="0" y="33082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215198"/>
            <a:ext cx="7643499" cy="152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2"/>
              </a:lnSpc>
            </a:pPr>
            <a:r>
              <a:rPr lang="en-US" b="true" sz="12387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THANK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13923" y="4215198"/>
            <a:ext cx="4962507" cy="152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2"/>
              </a:lnSpc>
            </a:pPr>
            <a:r>
              <a:rPr lang="en-US" b="true" sz="12387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DAGvWJSktXo</dc:identifier>
  <dcterms:modified xsi:type="dcterms:W3CDTF">2011-08-01T06:04:30Z</dcterms:modified>
  <cp:revision>1</cp:revision>
  <dc:title>AA - Algoritmos Genéticos</dc:title>
</cp:coreProperties>
</file>